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1" r:id="rId5"/>
    <p:sldId id="279" r:id="rId6"/>
    <p:sldId id="282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8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2867308"/>
            <a:ext cx="12192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 userDrawn="1"/>
        </p:nvSpPr>
        <p:spPr>
          <a:xfrm>
            <a:off x="982663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263525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4287838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594360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75961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925353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>
            <a:off x="109108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915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915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7503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2147503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091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800091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5452679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452679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113202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113202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8773725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8773725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10434248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434248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077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неколькими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982709"/>
            <a:ext cx="5580062" cy="17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549276"/>
            <a:ext cx="5197475" cy="315359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777796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9654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12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563370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3427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674892"/>
            <a:ext cx="5580062" cy="12222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1674892"/>
            <a:ext cx="5197475" cy="351274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182"/>
            <a:ext cx="5580062" cy="20664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68029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8905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11160125" cy="36115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6202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6310375" cy="3611562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178675" y="1982788"/>
            <a:ext cx="4497388" cy="36115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021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256" y="1357753"/>
            <a:ext cx="7737805" cy="2071247"/>
          </a:xfrm>
        </p:spPr>
        <p:txBody>
          <a:bodyPr anchor="b"/>
          <a:lstStyle>
            <a:lvl1pPr algn="ctr">
              <a:defRPr sz="5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033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3034" cy="6858000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44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пис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2655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72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742656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969371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247"/>
            <a:ext cx="4555342" cy="32687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36658" y="0"/>
            <a:ext cx="4555342" cy="32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287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77382" y="3111071"/>
            <a:ext cx="4139986" cy="2328742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1436524"/>
            <a:ext cx="4139986" cy="2328742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1949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711949" y="1773159"/>
            <a:ext cx="4964113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102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5125" y="3076575"/>
            <a:ext cx="4960938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3431263"/>
            <a:ext cx="1777031" cy="3426737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2299580" y="2286031"/>
            <a:ext cx="1777031" cy="457196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4076611" y="3060071"/>
            <a:ext cx="1777031" cy="379792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184565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6267186" y="1773159"/>
            <a:ext cx="5924813" cy="334072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8" y="1773159"/>
            <a:ext cx="4964114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22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8" y="2755758"/>
            <a:ext cx="4155651" cy="1005516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25362" y="0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025362" y="2154238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025362" y="4308476"/>
            <a:ext cx="2154238" cy="2549524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32483" y="73025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32483" y="262343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32483" y="451661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565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еврон 23"/>
          <p:cNvSpPr/>
          <p:nvPr userDrawn="1"/>
        </p:nvSpPr>
        <p:spPr>
          <a:xfrm>
            <a:off x="7565679" y="0"/>
            <a:ext cx="4626321" cy="68580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17093" y="1971513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798488" y="1971508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798488" y="337932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98488" y="478714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517093" y="3379325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517093" y="4787137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939977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10079"/>
            <a:ext cx="12192000" cy="3547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856306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856306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856305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9522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3009521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162738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5162737" y="3445881"/>
            <a:ext cx="1877841" cy="232309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315954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Объект 5"/>
          <p:cNvSpPr>
            <a:spLocks noGrp="1"/>
          </p:cNvSpPr>
          <p:nvPr>
            <p:ph sz="quarter" idx="19" hasCustomPrompt="1"/>
          </p:nvPr>
        </p:nvSpPr>
        <p:spPr>
          <a:xfrm>
            <a:off x="7315953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9469170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9469169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009522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5162738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6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315954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9469169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9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Название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7" y="1991762"/>
            <a:ext cx="11160126" cy="37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2" r:id="rId4"/>
    <p:sldLayoutId id="2147483666" r:id="rId5"/>
    <p:sldLayoutId id="2147483657" r:id="rId6"/>
    <p:sldLayoutId id="2147483665" r:id="rId7"/>
    <p:sldLayoutId id="2147483653" r:id="rId8"/>
    <p:sldLayoutId id="2147483654" r:id="rId9"/>
    <p:sldLayoutId id="2147483655" r:id="rId10"/>
    <p:sldLayoutId id="2147483658" r:id="rId11"/>
    <p:sldLayoutId id="2147483662" r:id="rId12"/>
    <p:sldLayoutId id="2147483664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63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pos="6675" userDrawn="1">
          <p15:clr>
            <a:srgbClr val="F26B43"/>
          </p15:clr>
        </p15:guide>
        <p15:guide id="8" orient="horz" pos="2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08.03.01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739124"/>
          </a:xfrm>
        </p:spPr>
        <p:txBody>
          <a:bodyPr>
            <a:normAutofit fontScale="92500" lnSpcReduction="20000"/>
          </a:bodyPr>
          <a:lstStyle/>
          <a:p>
            <a:r>
              <a:rPr lang="ru-RU" b="0" i="1" dirty="0"/>
              <a:t>основная профессиональная образовательная программа</a:t>
            </a:r>
          </a:p>
          <a:p>
            <a:endParaRPr lang="ru-RU" dirty="0"/>
          </a:p>
          <a:p>
            <a:r>
              <a:rPr lang="ru-RU" sz="4000" dirty="0" smtClean="0"/>
              <a:t>Экспертиза и управление недвижимостью</a:t>
            </a:r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Picture 2" descr="https://i.pinimg.com/736x/96/22/c5/9622c551e277258d4fbd857e8b3e83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8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9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4EA41F1-E9B7-48B6-85A7-40E21E8856B8}"/>
              </a:ext>
            </a:extLst>
          </p:cNvPr>
          <p:cNvSpPr txBox="1">
            <a:spLocks/>
          </p:cNvSpPr>
          <p:nvPr/>
        </p:nvSpPr>
        <p:spPr>
          <a:xfrm>
            <a:off x="357317" y="134689"/>
            <a:ext cx="11035898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Экспертиза и управление недвижимостью– </a:t>
            </a:r>
            <a:r>
              <a:rPr lang="ru-RU" dirty="0"/>
              <a:t>это </a:t>
            </a:r>
            <a:r>
              <a:rPr lang="ru-RU" dirty="0" smtClean="0"/>
              <a:t>конкурентоспособно </a:t>
            </a:r>
            <a:r>
              <a:rPr lang="ru-RU" dirty="0"/>
              <a:t>и </a:t>
            </a:r>
            <a:r>
              <a:rPr lang="ru-RU" dirty="0" smtClean="0"/>
              <a:t>интересно!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488A06-4259-4DC1-A26D-D8EEA464F7EB}"/>
              </a:ext>
            </a:extLst>
          </p:cNvPr>
          <p:cNvSpPr txBox="1"/>
          <p:nvPr/>
        </p:nvSpPr>
        <p:spPr>
          <a:xfrm>
            <a:off x="5185006" y="1762345"/>
            <a:ext cx="68300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lnSpc>
                <a:spcPct val="9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Профиль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«Экспертиза и управление недвижимостью» включает в себя уникальное сочетание дисциплин, охватывающих технические, правовые, экономические, управленческие и экологические аспекты создания, управления и эксплуатации объектов недвижимости. </a:t>
            </a:r>
            <a:endParaRPr lang="ru-RU" sz="2000" dirty="0" smtClean="0">
              <a:solidFill>
                <a:schemeClr val="accent1"/>
              </a:solidFill>
              <a:latin typeface="+mj-lt"/>
            </a:endParaRP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Уникальный опыт практикующих специалистов инвестиционно-строительной сферы, принимающих участие в подготовке бакалавров, гарантирует выпускникам актуальность и конкурентоспособность полученных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компетенций.</a:t>
            </a:r>
          </a:p>
          <a:p>
            <a:pPr indent="354013" algn="just">
              <a:lnSpc>
                <a:spcPct val="90000"/>
              </a:lnSpc>
            </a:pPr>
            <a:endParaRPr lang="ru-RU" sz="2000" dirty="0" smtClean="0">
              <a:solidFill>
                <a:schemeClr val="accent1"/>
              </a:solidFill>
              <a:latin typeface="+mj-lt"/>
            </a:endParaRPr>
          </a:p>
          <a:p>
            <a:pPr indent="354013" algn="just">
              <a:lnSpc>
                <a:spcPct val="90000"/>
              </a:lnSpc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521590" y="3801582"/>
            <a:ext cx="4139986" cy="2328742"/>
          </a:xfrm>
        </p:spPr>
      </p:sp>
      <p:pic>
        <p:nvPicPr>
          <p:cNvPr id="9" name="Picture 10">
            <a:extLst>
              <a:ext uri="{FF2B5EF4-FFF2-40B4-BE49-F238E27FC236}">
                <a16:creationId xmlns="" xmlns:a16="http://schemas.microsoft.com/office/drawing/2014/main" id="{9150370E-816E-47E3-AAF6-641B499C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0" y="1436524"/>
            <a:ext cx="4134493" cy="27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A967922-58F5-4F19-B02C-4524A4D3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9" y="4186064"/>
            <a:ext cx="4134493" cy="22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>
          <a:xfrm>
            <a:off x="3938256" y="210088"/>
            <a:ext cx="7737805" cy="657660"/>
          </a:xfrm>
        </p:spPr>
        <p:txBody>
          <a:bodyPr>
            <a:noAutofit/>
          </a:bodyPr>
          <a:lstStyle/>
          <a:p>
            <a:r>
              <a:rPr lang="ru-RU" sz="4400" dirty="0"/>
              <a:t>Изучаемые дисциплины</a:t>
            </a:r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503182" y="1047576"/>
            <a:ext cx="8577201" cy="5469708"/>
          </a:xfrm>
        </p:spPr>
        <p:txBody>
          <a:bodyPr>
            <a:noAutofit/>
          </a:bodyPr>
          <a:lstStyle/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Программа обучения включает направления специализированной подготовки, раскрывающие следующие основные профессиональные области: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Основы архитектуры и строительных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конструкций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Инженерные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системы и оборудование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зданий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территориально-пространственного планирования и моделирования объектов недвижимости с использованием геоинформационных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 недвижимостью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Экономика недвижимости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Экспертиза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инвестиционного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инжиниринга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девелопмента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 проектами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законодательства и социальное взаимодействие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Инженерная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компьютерная графика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ru-RU" sz="1200" b="0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0248" cy="248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441"/>
            <a:ext cx="3326736" cy="209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8502"/>
            <a:ext cx="3326736" cy="227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3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B69DFD-F2F8-49AC-85DF-6D783FC1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16" y="134689"/>
            <a:ext cx="11160125" cy="1098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Работодатели и </a:t>
            </a:r>
            <a:r>
              <a:rPr lang="ru-RU" dirty="0" smtClean="0"/>
              <a:t>трудоустройство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="" xmlns:a16="http://schemas.microsoft.com/office/drawing/2014/main" id="{78B309F6-A61F-4D3B-8162-7EAFFDD6F53A}"/>
              </a:ext>
            </a:extLst>
          </p:cNvPr>
          <p:cNvSpPr txBox="1">
            <a:spLocks/>
          </p:cNvSpPr>
          <p:nvPr/>
        </p:nvSpPr>
        <p:spPr>
          <a:xfrm>
            <a:off x="205794" y="670904"/>
            <a:ext cx="6717520" cy="155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indent="354013" algn="just"/>
            <a:r>
              <a:rPr lang="ru-RU" b="1" u="sng" dirty="0"/>
              <a:t>Представители работодателей</a:t>
            </a:r>
            <a:r>
              <a:rPr lang="ru-RU" b="1" u="sng" dirty="0" smtClean="0"/>
              <a:t>:</a:t>
            </a:r>
          </a:p>
          <a:p>
            <a:pPr indent="354013" algn="just"/>
            <a:endParaRPr lang="ru-RU" b="1" u="sng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Министерство регионального развития Российской Федерации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Департамент строительства г. Москвы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ПАО «ПИК»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ГК «А101»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СК «</a:t>
            </a:r>
            <a:r>
              <a:rPr lang="en-US" sz="1600" dirty="0" smtClean="0"/>
              <a:t>Capital Group</a:t>
            </a:r>
            <a:r>
              <a:rPr lang="ru-RU" sz="1600" dirty="0" smtClean="0"/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ГК «МИЦ»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ООО «ЦНЭС»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С</a:t>
            </a:r>
            <a:r>
              <a:rPr lang="ru-RU" sz="1600" dirty="0" smtClean="0"/>
              <a:t>К «Геометрия»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СК «</a:t>
            </a:r>
            <a:r>
              <a:rPr lang="en-US" sz="1600" dirty="0"/>
              <a:t>The </a:t>
            </a:r>
            <a:r>
              <a:rPr lang="en-US" sz="1600" dirty="0" err="1"/>
              <a:t>Sawatzky</a:t>
            </a:r>
            <a:r>
              <a:rPr lang="en-US" sz="1600" dirty="0"/>
              <a:t> Group of </a:t>
            </a:r>
            <a:r>
              <a:rPr lang="en-US" sz="1600" dirty="0" smtClean="0"/>
              <a:t>Companies</a:t>
            </a:r>
            <a:r>
              <a:rPr lang="ru-RU" sz="1600" dirty="0" smtClean="0"/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ПАО «</a:t>
            </a:r>
            <a:r>
              <a:rPr lang="ru-RU" sz="1600" dirty="0" err="1" smtClean="0"/>
              <a:t>Инград</a:t>
            </a:r>
            <a:r>
              <a:rPr lang="ru-RU" sz="1600" dirty="0" smtClean="0"/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АО «</a:t>
            </a:r>
            <a:r>
              <a:rPr lang="ru-RU" sz="1600" dirty="0" err="1" smtClean="0"/>
              <a:t>ДонСтрой</a:t>
            </a:r>
            <a:r>
              <a:rPr lang="ru-RU" sz="1600" dirty="0" smtClean="0"/>
              <a:t>» и т.д.</a:t>
            </a:r>
            <a:endParaRPr lang="ru-RU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ADDB966-CED8-49B0-8527-0CB9CC7E6669}"/>
              </a:ext>
            </a:extLst>
          </p:cNvPr>
          <p:cNvSpPr txBox="1"/>
          <p:nvPr/>
        </p:nvSpPr>
        <p:spPr>
          <a:xfrm>
            <a:off x="153242" y="3999092"/>
            <a:ext cx="7324011" cy="212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работа в качестве специалистов, управляющих проектом и руководителей в компаниях, осуществляющих реализацию инвестиционно-строительных проектов, в том числе проектов нового строительства, проектов реконструкции и перепрофилирования объектов недвижимости и др.;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работа </a:t>
            </a:r>
            <a:r>
              <a:rPr lang="ru-RU" sz="1600" dirty="0"/>
              <a:t>в качестве специалистов и руководителей в компаниях, осуществляющих управление объектами коммерческой недвижимости;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работа </a:t>
            </a:r>
            <a:r>
              <a:rPr lang="ru-RU" sz="1600" dirty="0"/>
              <a:t>в государственных структурах, регулирующих инвестиционно-строительную деятельность;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работа </a:t>
            </a:r>
            <a:r>
              <a:rPr lang="ru-RU" sz="1600" dirty="0"/>
              <a:t>в различных организациях, реализующих государственные заказы и целевые программы в сфере строительства и недвижимости.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D73871E-ACEE-4ADD-A57E-01FF045CCEE3}"/>
              </a:ext>
            </a:extLst>
          </p:cNvPr>
          <p:cNvSpPr txBox="1"/>
          <p:nvPr/>
        </p:nvSpPr>
        <p:spPr>
          <a:xfrm>
            <a:off x="743943" y="3514586"/>
            <a:ext cx="39646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Направления трудоустройства:</a:t>
            </a:r>
            <a:endParaRPr lang="ru-RU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39D576E8-F45C-4E01-A84D-8E2AB37F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80" y="283846"/>
            <a:ext cx="1975744" cy="1400308"/>
          </a:xfrm>
          <a:prstGeom prst="rect">
            <a:avLst/>
          </a:prstGeom>
          <a:noFill/>
          <a:ln>
            <a:noFill/>
          </a:ln>
          <a:effectLst>
            <a:outerShdw blurRad="266700" dist="215900" dir="894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241844B-38A1-4CB1-93DD-6684DAC69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87" y="466885"/>
            <a:ext cx="2064150" cy="70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D838195-2170-4CB8-AE90-C3CC57F5D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2" y="1593143"/>
            <a:ext cx="1698318" cy="12619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78D436-34CC-4733-B816-2F1B69EE0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37" y="1791478"/>
            <a:ext cx="1726018" cy="1362994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="" xmlns:a16="http://schemas.microsoft.com/office/drawing/2014/main" id="{DA3914B6-06E7-400B-92E5-9B7391A9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49" y="3304201"/>
            <a:ext cx="3288133" cy="1757784"/>
          </a:xfrm>
          <a:prstGeom prst="rect">
            <a:avLst/>
          </a:prstGeom>
          <a:noFill/>
          <a:ln>
            <a:noFill/>
          </a:ln>
          <a:effectLst>
            <a:outerShdw blurRad="584200" dist="558800" dir="420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21" y="4681139"/>
            <a:ext cx="2140303" cy="13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 descr="http://www.mspmo.ru/AAM/Kopiya_Logo_Ciep.jpg">
            <a:extLst>
              <a:ext uri="{FF2B5EF4-FFF2-40B4-BE49-F238E27FC236}">
                <a16:creationId xmlns="" xmlns:a16="http://schemas.microsoft.com/office/drawing/2014/main" id="{CFE28ED8-7D61-40B3-8253-C3190802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94" y="4514686"/>
            <a:ext cx="661584" cy="1330903"/>
          </a:xfrm>
          <a:prstGeom prst="rect">
            <a:avLst/>
          </a:prstGeom>
          <a:noFill/>
          <a:effectLst>
            <a:outerShdw blurRad="584200" dist="647700" dir="7200000" sx="74000" sy="74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B18C17C-F749-4D62-B709-BFF4958013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93" y="5648873"/>
            <a:ext cx="1685363" cy="1104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EF88CBA-F2CB-41C7-B620-344BEF7880C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4" b="31183"/>
          <a:stretch/>
        </p:blipFill>
        <p:spPr>
          <a:xfrm>
            <a:off x="7759680" y="3225916"/>
            <a:ext cx="2076450" cy="5425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E9D14AC-5A8F-40A3-AA5D-DB5311FA73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55" y="4727182"/>
            <a:ext cx="1439631" cy="960093"/>
          </a:xfrm>
          <a:prstGeom prst="rect">
            <a:avLst/>
          </a:prstGeom>
        </p:spPr>
      </p:pic>
      <p:pic>
        <p:nvPicPr>
          <p:cNvPr id="29" name="Picture 8" descr="http://mamadysh-rt.ru/resize/shd/images/uploads/news/2017/10/19/968d28c80dbf1afa4c3dab9094d8d876_XL.jpg">
            <a:extLst>
              <a:ext uri="{FF2B5EF4-FFF2-40B4-BE49-F238E27FC236}">
                <a16:creationId xmlns="" xmlns:a16="http://schemas.microsoft.com/office/drawing/2014/main" id="{49DB00D9-646D-47DB-8F59-F178C91C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916" y="2859058"/>
            <a:ext cx="1179740" cy="884805"/>
          </a:xfrm>
          <a:prstGeom prst="rect">
            <a:avLst/>
          </a:prstGeom>
          <a:noFill/>
          <a:effectLst>
            <a:outerShdw blurRad="355600" dist="50800" dir="804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(БЮДЖЕТ)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4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04" y="1700011"/>
            <a:ext cx="3090928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МАТЕМАТИКА</a:t>
            </a:r>
          </a:p>
          <a:p>
            <a:pPr algn="ctr"/>
            <a:r>
              <a:rPr lang="ru-RU" sz="2400" b="1" dirty="0"/>
              <a:t>ПРОФ.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5004" y="3166057"/>
            <a:ext cx="3090928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8185" y="1700011"/>
            <a:ext cx="3178768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ФИЗИКА или ИНФОМАТИКА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      И </a:t>
            </a:r>
            <a:r>
              <a:rPr lang="ru-RU" sz="2400" b="1" dirty="0"/>
              <a:t>ИКТ *	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8185" y="3166057"/>
            <a:ext cx="3178768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50/50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74298" y="1684986"/>
            <a:ext cx="333070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РУССКИЙ ЯЗЫК</a:t>
            </a:r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74298" y="3151032"/>
            <a:ext cx="333070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8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(КОНТРАКТ)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9231" y="4485794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541" y="4498673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4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04" y="1700011"/>
            <a:ext cx="3464416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МАТЕМАТИКА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5004" y="3187817"/>
            <a:ext cx="3464416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баллов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6771" y="1684986"/>
            <a:ext cx="3751639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ФИЗИКА или ИНФОМАТИКА И ИКТ *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16771" y="3166057"/>
            <a:ext cx="3751638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39/44 балла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35662" y="1700011"/>
            <a:ext cx="3578180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РУССКИЙ ЯЗЫК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35662" y="3166057"/>
            <a:ext cx="3578180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24125" y="373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6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Хочешь быть конкурентоспособным и найти престижную работу?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ждем тебя!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8" y="2343851"/>
            <a:ext cx="4690295" cy="352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91" y="2312279"/>
            <a:ext cx="4732337" cy="355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55326"/>
      </p:ext>
    </p:extLst>
  </p:cSld>
  <p:clrMapOvr>
    <a:masterClrMapping/>
  </p:clrMapOvr>
</p:sld>
</file>

<file path=ppt/theme/theme1.xml><?xml version="1.0" encoding="utf-8"?>
<a:theme xmlns:a="http://schemas.openxmlformats.org/drawingml/2006/main" name="НИУ МГСУ СПрО">
  <a:themeElements>
    <a:clrScheme name="Тема НИУ МГСУ СПрО">
      <a:dk1>
        <a:sysClr val="windowText" lastClr="000000"/>
      </a:dk1>
      <a:lt1>
        <a:sysClr val="window" lastClr="FFFFFF"/>
      </a:lt1>
      <a:dk2>
        <a:srgbClr val="275680"/>
      </a:dk2>
      <a:lt2>
        <a:srgbClr val="EBEBEB"/>
      </a:lt2>
      <a:accent1>
        <a:srgbClr val="1B6CA4"/>
      </a:accent1>
      <a:accent2>
        <a:srgbClr val="68A5CF"/>
      </a:accent2>
      <a:accent3>
        <a:srgbClr val="A3CEF1"/>
      </a:accent3>
      <a:accent4>
        <a:srgbClr val="EBEBEB"/>
      </a:accent4>
      <a:accent5>
        <a:srgbClr val="F5A976"/>
      </a:accent5>
      <a:accent6>
        <a:srgbClr val="FF6700"/>
      </a:accent6>
      <a:hlink>
        <a:srgbClr val="68A5CF"/>
      </a:hlink>
      <a:folHlink>
        <a:srgbClr val="68A5CF"/>
      </a:folHlink>
    </a:clrScheme>
    <a:fontScheme name="Другая 1">
      <a:majorFont>
        <a:latin typeface="Tahoma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испр" id="{CC873E4E-E963-4ED4-8DDE-F0E2C1B05113}" vid="{4CDE209D-A90D-4421-8008-D7352B8C7B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ппс</Template>
  <TotalTime>575</TotalTime>
  <Words>342</Words>
  <Application>Microsoft Office PowerPoint</Application>
  <PresentationFormat>Произвольный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НИУ МГСУ СПрО</vt:lpstr>
      <vt:lpstr>08.03.01 Строительство</vt:lpstr>
      <vt:lpstr>Презентация PowerPoint</vt:lpstr>
      <vt:lpstr>Изучаемые дисциплины</vt:lpstr>
      <vt:lpstr>Работодатели и трудоустройство  </vt:lpstr>
      <vt:lpstr>ПЕРЕЧЕНЬ ВСТУПИТЕЛЬНЫХ ИСПЫТАНИЙ И ФОРМЫ ОБУЧЕНИЯ (БЮДЖЕТ)</vt:lpstr>
      <vt:lpstr>ПЕРЕЧЕНЬ ВСТУПИТЕЛЬНЫХ ИСПЫТАНИЙ И ФОРМЫ ОБУЧЕНИЯ (КОНТРАКТ)</vt:lpstr>
      <vt:lpstr>Хочешь быть конкурентоспособным и найти престижную работу?  Мы ждем тебя!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Пантелеева</dc:creator>
  <cp:lastModifiedBy>Капусткина Анна Вячеславовна</cp:lastModifiedBy>
  <cp:revision>24</cp:revision>
  <dcterms:created xsi:type="dcterms:W3CDTF">2021-12-06T07:10:12Z</dcterms:created>
  <dcterms:modified xsi:type="dcterms:W3CDTF">2021-12-09T18:11:20Z</dcterms:modified>
</cp:coreProperties>
</file>